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28" r:id="rId2"/>
    <p:sldId id="329" r:id="rId3"/>
    <p:sldId id="330" r:id="rId4"/>
    <p:sldId id="331" r:id="rId5"/>
    <p:sldId id="294" r:id="rId6"/>
    <p:sldId id="321" r:id="rId7"/>
    <p:sldId id="333" r:id="rId8"/>
    <p:sldId id="334" r:id="rId9"/>
    <p:sldId id="335" r:id="rId10"/>
    <p:sldId id="336" r:id="rId11"/>
    <p:sldId id="337" r:id="rId12"/>
    <p:sldId id="332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297" r:id="rId22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25"/>
    </p:embeddedFont>
    <p:embeddedFont>
      <p:font typeface="맑은 고딕" panose="020B0503020000020004" pitchFamily="34" charset="-127"/>
      <p:regular r:id="rId26"/>
      <p:bold r:id="rId27"/>
    </p:embeddedFont>
    <p:embeddedFont>
      <p:font typeface="Algerian" panose="04020705040A02060702" pitchFamily="82" charset="0"/>
      <p:regular r:id="rId28"/>
    </p:embeddedFont>
    <p:embeddedFont>
      <p:font typeface="Arial Black" panose="020B0A04020102020204" pitchFamily="34" charset="0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00"/>
    <a:srgbClr val="CBA803"/>
    <a:srgbClr val="3C74E1"/>
    <a:srgbClr val="000000"/>
    <a:srgbClr val="07FF01"/>
    <a:srgbClr val="FF00FD"/>
    <a:srgbClr val="DDB96F"/>
    <a:srgbClr val="0A0603"/>
    <a:srgbClr val="5E5757"/>
    <a:srgbClr val="FFE1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4816" autoAdjust="0"/>
  </p:normalViewPr>
  <p:slideViewPr>
    <p:cSldViewPr>
      <p:cViewPr varScale="1">
        <p:scale>
          <a:sx n="87" d="100"/>
          <a:sy n="87" d="100"/>
        </p:scale>
        <p:origin x="1589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>
        <p:scale>
          <a:sx n="110" d="100"/>
          <a:sy n="110" d="100"/>
        </p:scale>
        <p:origin x="3162" y="-4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880592" y="2475094"/>
            <a:ext cx="4651848" cy="1890009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FD500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051720" y="3501008"/>
            <a:ext cx="6408712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FD500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779912" y="2483995"/>
            <a:ext cx="5040560" cy="1890009"/>
          </a:xfrm>
        </p:spPr>
        <p:txBody>
          <a:bodyPr/>
          <a:lstStyle/>
          <a:p>
            <a:r>
              <a:rPr lang="en-US" altLang="ko-KR" sz="4800" dirty="0"/>
              <a:t>M</a:t>
            </a:r>
            <a:r>
              <a:rPr lang="en-IN" altLang="ko-KR" sz="4800" dirty="0">
                <a:latin typeface="-apple-system"/>
              </a:rPr>
              <a:t>USIC </a:t>
            </a:r>
            <a:r>
              <a:rPr lang="en-IN" sz="4800" b="0" i="0" dirty="0">
                <a:effectLst/>
                <a:latin typeface="-apple-system"/>
              </a:rPr>
              <a:t>STORE DATA ANALYSIS </a:t>
            </a:r>
            <a:endParaRPr lang="ko-KR" altLang="en-US" sz="4800" dirty="0"/>
          </a:p>
        </p:txBody>
      </p:sp>
      <p:sp>
        <p:nvSpPr>
          <p:cNvPr id="18" name="직사각형 17"/>
          <p:cNvSpPr/>
          <p:nvPr/>
        </p:nvSpPr>
        <p:spPr>
          <a:xfrm>
            <a:off x="4355976" y="4869160"/>
            <a:ext cx="3599878" cy="588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Presented by Ganesh Karwa</a:t>
            </a: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14D0CD-F8B2-3C35-CA72-1A522F6AB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2780928"/>
            <a:ext cx="8640960" cy="1656184"/>
          </a:xfrm>
        </p:spPr>
        <p:txBody>
          <a:bodyPr>
            <a:normAutofit/>
          </a:bodyPr>
          <a:lstStyle/>
          <a:p>
            <a:r>
              <a:rPr lang="en-US" altLang="en-US" dirty="0"/>
              <a:t>SELECT </a:t>
            </a:r>
            <a:r>
              <a:rPr lang="en-US" altLang="en-US" dirty="0" err="1"/>
              <a:t>customer.customer_id,customer.first_name,customer.last_name</a:t>
            </a:r>
            <a:r>
              <a:rPr lang="en-US" altLang="en-US" dirty="0"/>
              <a:t> , SUM(</a:t>
            </a:r>
            <a:r>
              <a:rPr lang="en-US" altLang="en-US" dirty="0" err="1"/>
              <a:t>invoice.total</a:t>
            </a:r>
            <a:r>
              <a:rPr lang="en-US" altLang="en-US" dirty="0"/>
              <a:t>) AS total</a:t>
            </a:r>
          </a:p>
          <a:p>
            <a:r>
              <a:rPr lang="en-US" altLang="en-US" dirty="0"/>
              <a:t>FROM customer JOIN invoice ON </a:t>
            </a:r>
            <a:r>
              <a:rPr lang="en-US" altLang="en-US" dirty="0" err="1"/>
              <a:t>customer.customer_id</a:t>
            </a:r>
            <a:r>
              <a:rPr lang="en-US" altLang="en-US" dirty="0"/>
              <a:t>= </a:t>
            </a:r>
            <a:r>
              <a:rPr lang="en-US" altLang="en-US" dirty="0" err="1"/>
              <a:t>invoice.customer_id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GROUP BY </a:t>
            </a:r>
            <a:r>
              <a:rPr lang="en-US" altLang="en-US" dirty="0" err="1"/>
              <a:t>customer.customer_id</a:t>
            </a:r>
            <a:endParaRPr lang="en-US" altLang="en-US" dirty="0"/>
          </a:p>
          <a:p>
            <a:r>
              <a:rPr lang="en-US" altLang="en-US" dirty="0"/>
              <a:t>ORDER BY total DESC</a:t>
            </a:r>
          </a:p>
          <a:p>
            <a:r>
              <a:rPr lang="en-US" altLang="en-US" dirty="0"/>
              <a:t>LIMIT 1;</a:t>
            </a:r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1DE8C6-9912-6339-36E5-C926CE634DD6}"/>
              </a:ext>
            </a:extLst>
          </p:cNvPr>
          <p:cNvSpPr/>
          <p:nvPr/>
        </p:nvSpPr>
        <p:spPr>
          <a:xfrm>
            <a:off x="323528" y="1268760"/>
            <a:ext cx="6768752" cy="129614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Q5 Who is the best customer? The customer who has spent the most money will be declared the best customer.</a:t>
            </a:r>
          </a:p>
          <a:p>
            <a:pPr algn="ctr"/>
            <a:r>
              <a:rPr lang="en-US" dirty="0"/>
              <a:t>Write a query that returns the person who has spent the most money.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0CCA0-5374-241D-5EEE-5D5759DBC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046" y="4437112"/>
            <a:ext cx="6309907" cy="142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661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ED40BD6-AC94-6898-5CFD-89888A726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2636912"/>
            <a:ext cx="8820472" cy="2376264"/>
          </a:xfrm>
        </p:spPr>
        <p:txBody>
          <a:bodyPr>
            <a:noAutofit/>
          </a:bodyPr>
          <a:lstStyle/>
          <a:p>
            <a:r>
              <a:rPr lang="en-US" altLang="en-US" dirty="0"/>
              <a:t>SELECT DISTINCT email, </a:t>
            </a:r>
            <a:r>
              <a:rPr lang="en-US" altLang="en-US" dirty="0" err="1"/>
              <a:t>first_name</a:t>
            </a:r>
            <a:r>
              <a:rPr lang="en-US" altLang="en-US" dirty="0"/>
              <a:t>, </a:t>
            </a:r>
            <a:r>
              <a:rPr lang="en-US" altLang="en-US" dirty="0" err="1"/>
              <a:t>last_name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FROM customer JOIN invoice ON </a:t>
            </a:r>
            <a:r>
              <a:rPr lang="en-US" altLang="en-US" dirty="0" err="1"/>
              <a:t>customer.customer_id</a:t>
            </a:r>
            <a:r>
              <a:rPr lang="en-US" altLang="en-US" dirty="0"/>
              <a:t>= </a:t>
            </a:r>
            <a:r>
              <a:rPr lang="en-US" altLang="en-US" dirty="0" err="1"/>
              <a:t>invoice.customer_id</a:t>
            </a:r>
            <a:endParaRPr lang="en-US" altLang="en-US" dirty="0"/>
          </a:p>
          <a:p>
            <a:r>
              <a:rPr lang="en-US" altLang="en-US" dirty="0"/>
              <a:t>JOIN </a:t>
            </a:r>
            <a:r>
              <a:rPr lang="en-US" altLang="en-US" dirty="0" err="1"/>
              <a:t>invoice_line</a:t>
            </a:r>
            <a:r>
              <a:rPr lang="en-US" altLang="en-US" dirty="0"/>
              <a:t> ON </a:t>
            </a:r>
            <a:r>
              <a:rPr lang="en-US" altLang="en-US" dirty="0" err="1"/>
              <a:t>invoice.invoice_id</a:t>
            </a:r>
            <a:r>
              <a:rPr lang="en-US" altLang="en-US" dirty="0"/>
              <a:t> = </a:t>
            </a:r>
            <a:r>
              <a:rPr lang="en-US" altLang="en-US" dirty="0" err="1"/>
              <a:t>invoice_line.invoice_id</a:t>
            </a:r>
            <a:endParaRPr lang="en-US" altLang="en-US" dirty="0"/>
          </a:p>
          <a:p>
            <a:r>
              <a:rPr lang="en-US" altLang="en-US" dirty="0"/>
              <a:t>WHERE  </a:t>
            </a:r>
            <a:r>
              <a:rPr lang="en-US" altLang="en-US" dirty="0" err="1"/>
              <a:t>track_id</a:t>
            </a:r>
            <a:r>
              <a:rPr lang="en-US" altLang="en-US" dirty="0"/>
              <a:t> IN</a:t>
            </a:r>
          </a:p>
          <a:p>
            <a:r>
              <a:rPr lang="en-US" altLang="en-US" dirty="0"/>
              <a:t>(</a:t>
            </a:r>
          </a:p>
          <a:p>
            <a:r>
              <a:rPr lang="en-US" altLang="en-US" dirty="0"/>
              <a:t>	SELECT </a:t>
            </a:r>
            <a:r>
              <a:rPr lang="en-US" altLang="en-US" dirty="0" err="1"/>
              <a:t>track_id</a:t>
            </a:r>
            <a:r>
              <a:rPr lang="en-US" altLang="en-US" dirty="0"/>
              <a:t> FROM track</a:t>
            </a:r>
          </a:p>
          <a:p>
            <a:r>
              <a:rPr lang="en-US" altLang="en-US" dirty="0"/>
              <a:t>	JOIN genre ON </a:t>
            </a:r>
            <a:r>
              <a:rPr lang="en-US" altLang="en-US" dirty="0" err="1"/>
              <a:t>track.genre_id</a:t>
            </a:r>
            <a:r>
              <a:rPr lang="en-US" altLang="en-US" dirty="0"/>
              <a:t> = </a:t>
            </a:r>
            <a:r>
              <a:rPr lang="en-US" altLang="en-US" dirty="0" err="1"/>
              <a:t>genre.genre_id</a:t>
            </a:r>
            <a:r>
              <a:rPr lang="en-US" altLang="en-US" dirty="0"/>
              <a:t>  --( inner query)</a:t>
            </a:r>
          </a:p>
          <a:p>
            <a:r>
              <a:rPr lang="en-US" altLang="en-US" dirty="0"/>
              <a:t>	WHERE genre.name LIKE 'Rock'</a:t>
            </a:r>
          </a:p>
          <a:p>
            <a:r>
              <a:rPr lang="en-US" altLang="en-US" dirty="0"/>
              <a:t>)</a:t>
            </a:r>
          </a:p>
          <a:p>
            <a:r>
              <a:rPr lang="en-US" altLang="en-US" dirty="0"/>
              <a:t>ORDER BY email</a:t>
            </a:r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B4CB3E1-F893-AF56-560F-2D4CAA2E3CBE}"/>
              </a:ext>
            </a:extLst>
          </p:cNvPr>
          <p:cNvSpPr/>
          <p:nvPr/>
        </p:nvSpPr>
        <p:spPr>
          <a:xfrm>
            <a:off x="35496" y="1124744"/>
            <a:ext cx="7632848" cy="117698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 Write a query to return the email, first name, last name,&amp; Genre of all Rock Music listeners. Return your list ordered alphabetically</a:t>
            </a:r>
          </a:p>
          <a:p>
            <a:pPr algn="ctr"/>
            <a:r>
              <a:rPr lang="en-US" dirty="0"/>
              <a:t>by email start with A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215CA7C-9301-44A9-FD08-718E8B1D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144" y="78218"/>
            <a:ext cx="3024336" cy="796908"/>
          </a:xfrm>
        </p:spPr>
        <p:txBody>
          <a:bodyPr/>
          <a:lstStyle/>
          <a:p>
            <a:r>
              <a:rPr lang="en-IN" altLang="ko-KR" dirty="0"/>
              <a:t>PHASE -2  LET’S GO </a:t>
            </a:r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693F0E-B6FB-87BC-2B4D-91D8921D4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4844464"/>
            <a:ext cx="4608512" cy="193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12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2EB2D0-61C1-1194-EB21-79D98B0B5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2636912"/>
            <a:ext cx="8820472" cy="2376264"/>
          </a:xfrm>
        </p:spPr>
        <p:txBody>
          <a:bodyPr>
            <a:noAutofit/>
          </a:bodyPr>
          <a:lstStyle/>
          <a:p>
            <a:r>
              <a:rPr lang="en-US" altLang="en-US" dirty="0"/>
              <a:t>SELECT </a:t>
            </a:r>
            <a:r>
              <a:rPr lang="en-US" altLang="en-US" dirty="0" err="1"/>
              <a:t>artist.artist_id,artist.name,COUNT</a:t>
            </a:r>
            <a:r>
              <a:rPr lang="en-US" altLang="en-US" dirty="0"/>
              <a:t>(</a:t>
            </a:r>
            <a:r>
              <a:rPr lang="en-US" altLang="en-US" dirty="0" err="1"/>
              <a:t>artist.artist_id</a:t>
            </a:r>
            <a:r>
              <a:rPr lang="en-US" altLang="en-US" dirty="0"/>
              <a:t>) AS </a:t>
            </a:r>
            <a:r>
              <a:rPr lang="en-US" altLang="en-US" dirty="0" err="1"/>
              <a:t>number_of_songs</a:t>
            </a:r>
            <a:endParaRPr lang="en-US" altLang="en-US" dirty="0"/>
          </a:p>
          <a:p>
            <a:r>
              <a:rPr lang="en-US" altLang="en-US" dirty="0"/>
              <a:t>FROM track</a:t>
            </a:r>
          </a:p>
          <a:p>
            <a:r>
              <a:rPr lang="en-US" altLang="en-US" dirty="0"/>
              <a:t>JOIN album ON </a:t>
            </a:r>
            <a:r>
              <a:rPr lang="en-US" altLang="en-US" dirty="0" err="1"/>
              <a:t>album.album_id</a:t>
            </a:r>
            <a:r>
              <a:rPr lang="en-US" altLang="en-US" dirty="0"/>
              <a:t> = </a:t>
            </a:r>
            <a:r>
              <a:rPr lang="en-US" altLang="en-US" dirty="0" err="1"/>
              <a:t>track.album_id</a:t>
            </a:r>
            <a:endParaRPr lang="en-US" altLang="en-US" dirty="0"/>
          </a:p>
          <a:p>
            <a:r>
              <a:rPr lang="en-US" altLang="en-US" dirty="0"/>
              <a:t>JOIN artist ON </a:t>
            </a:r>
            <a:r>
              <a:rPr lang="en-US" altLang="en-US" dirty="0" err="1"/>
              <a:t>artist.artist_id</a:t>
            </a:r>
            <a:r>
              <a:rPr lang="en-US" altLang="en-US" dirty="0"/>
              <a:t> = </a:t>
            </a:r>
            <a:r>
              <a:rPr lang="en-US" altLang="en-US" dirty="0" err="1"/>
              <a:t>album.artist_id</a:t>
            </a:r>
            <a:endParaRPr lang="en-US" altLang="en-US" dirty="0"/>
          </a:p>
          <a:p>
            <a:r>
              <a:rPr lang="en-US" altLang="en-US" dirty="0"/>
              <a:t>JOIN genre ON </a:t>
            </a:r>
            <a:r>
              <a:rPr lang="en-US" altLang="en-US" dirty="0" err="1"/>
              <a:t>genre.genre_id</a:t>
            </a:r>
            <a:r>
              <a:rPr lang="en-US" altLang="en-US" dirty="0"/>
              <a:t> = </a:t>
            </a:r>
            <a:r>
              <a:rPr lang="en-US" altLang="en-US" dirty="0" err="1"/>
              <a:t>track.genre_id</a:t>
            </a:r>
            <a:endParaRPr lang="en-US" altLang="en-US" dirty="0"/>
          </a:p>
          <a:p>
            <a:r>
              <a:rPr lang="en-US" altLang="en-US" dirty="0"/>
              <a:t>WHERE genre.name LIKE 'Rock'</a:t>
            </a:r>
          </a:p>
          <a:p>
            <a:r>
              <a:rPr lang="en-US" altLang="en-US" dirty="0"/>
              <a:t>GROUP BY </a:t>
            </a:r>
            <a:r>
              <a:rPr lang="en-US" altLang="en-US" dirty="0" err="1"/>
              <a:t>artist.artist_id</a:t>
            </a:r>
            <a:endParaRPr lang="en-US" altLang="en-US" dirty="0"/>
          </a:p>
          <a:p>
            <a:r>
              <a:rPr lang="en-US" altLang="en-US" dirty="0"/>
              <a:t>ORDER BY </a:t>
            </a:r>
            <a:r>
              <a:rPr lang="en-US" altLang="en-US" dirty="0" err="1"/>
              <a:t>number_of_songs</a:t>
            </a:r>
            <a:r>
              <a:rPr lang="en-US" altLang="en-US" dirty="0"/>
              <a:t> DESC</a:t>
            </a:r>
          </a:p>
          <a:p>
            <a:r>
              <a:rPr lang="en-US" altLang="en-US" dirty="0"/>
              <a:t>LIMIT 10;</a:t>
            </a:r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5137133-1B7E-1FE4-E9EF-11D98938ED29}"/>
              </a:ext>
            </a:extLst>
          </p:cNvPr>
          <p:cNvSpPr/>
          <p:nvPr/>
        </p:nvSpPr>
        <p:spPr>
          <a:xfrm>
            <a:off x="35496" y="1124744"/>
            <a:ext cx="8136904" cy="117698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 Lets invite the artist who has written the most rock music in our dataset.</a:t>
            </a:r>
          </a:p>
          <a:p>
            <a:pPr algn="ctr"/>
            <a:r>
              <a:rPr lang="en-US" dirty="0"/>
              <a:t>Write a query that returns the Artist name and total track count of the 10 rock bands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13EEA8-88B1-2BC3-8A97-A5EEDFFAE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4191363"/>
            <a:ext cx="4522565" cy="233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D1106D-690D-ABDD-3F7A-9A06A5CBB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2636912"/>
            <a:ext cx="8820472" cy="2376264"/>
          </a:xfrm>
        </p:spPr>
        <p:txBody>
          <a:bodyPr>
            <a:noAutofit/>
          </a:bodyPr>
          <a:lstStyle/>
          <a:p>
            <a:r>
              <a:rPr lang="en-US" altLang="en-US" dirty="0"/>
              <a:t>SELECT NAME, milliseconds </a:t>
            </a:r>
          </a:p>
          <a:p>
            <a:r>
              <a:rPr lang="en-US" altLang="en-US" dirty="0"/>
              <a:t>FROM track</a:t>
            </a:r>
          </a:p>
          <a:p>
            <a:r>
              <a:rPr lang="en-US" altLang="en-US" dirty="0"/>
              <a:t>WHERE milliseconds &gt;</a:t>
            </a:r>
          </a:p>
          <a:p>
            <a:r>
              <a:rPr lang="en-US" altLang="en-US" dirty="0"/>
              <a:t>(	</a:t>
            </a:r>
          </a:p>
          <a:p>
            <a:r>
              <a:rPr lang="en-US" altLang="en-US" dirty="0"/>
              <a:t>SELECT AVG(milliseconds) AS </a:t>
            </a:r>
            <a:r>
              <a:rPr lang="en-US" altLang="en-US" dirty="0" err="1"/>
              <a:t>avg_track_length</a:t>
            </a:r>
            <a:endParaRPr lang="en-US" altLang="en-US" dirty="0"/>
          </a:p>
          <a:p>
            <a:r>
              <a:rPr lang="en-US" altLang="en-US" dirty="0"/>
              <a:t>	FROM track </a:t>
            </a:r>
          </a:p>
          <a:p>
            <a:r>
              <a:rPr lang="en-US" altLang="en-US" dirty="0"/>
              <a:t>)</a:t>
            </a:r>
          </a:p>
          <a:p>
            <a:r>
              <a:rPr lang="en-US" altLang="en-US" dirty="0"/>
              <a:t>ORDER BY milliseconds DESC;</a:t>
            </a:r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AE4DF0-59BF-EA79-5ED9-7A41AECBF1F7}"/>
              </a:ext>
            </a:extLst>
          </p:cNvPr>
          <p:cNvSpPr/>
          <p:nvPr/>
        </p:nvSpPr>
        <p:spPr>
          <a:xfrm>
            <a:off x="35496" y="1124744"/>
            <a:ext cx="8820472" cy="117698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Q3 Return all the track names that have a song length longer than the average song length.</a:t>
            </a:r>
          </a:p>
          <a:p>
            <a:pPr algn="ctr"/>
            <a:r>
              <a:rPr lang="en-US" dirty="0"/>
              <a:t>Return the Name and Milliseconds for each track. Order by the song length with the longest songs listed first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1CC7D7-56F8-DE30-438A-1FB7EA863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732" y="3640541"/>
            <a:ext cx="4104456" cy="274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86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9A11E8B-3BBA-CF64-9123-532A2BB59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144" y="78218"/>
            <a:ext cx="3024336" cy="796908"/>
          </a:xfrm>
        </p:spPr>
        <p:txBody>
          <a:bodyPr/>
          <a:lstStyle/>
          <a:p>
            <a:r>
              <a:rPr lang="en-IN" altLang="ko-KR" dirty="0"/>
              <a:t>PHASE -3  LET’S GO </a:t>
            </a:r>
            <a:endParaRPr lang="ko-KR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F587E1-1CCF-BF6B-C7FE-AEA6E497B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2348880"/>
            <a:ext cx="8820472" cy="4248472"/>
          </a:xfrm>
        </p:spPr>
        <p:txBody>
          <a:bodyPr>
            <a:noAutofit/>
          </a:bodyPr>
          <a:lstStyle/>
          <a:p>
            <a:r>
              <a:rPr lang="en-US" altLang="en-US" sz="1250" dirty="0"/>
              <a:t>WITH </a:t>
            </a:r>
            <a:r>
              <a:rPr lang="en-US" altLang="en-US" sz="1250" dirty="0" err="1"/>
              <a:t>best_selling_artist</a:t>
            </a:r>
            <a:r>
              <a:rPr lang="en-US" altLang="en-US" sz="1250" dirty="0"/>
              <a:t> AS (</a:t>
            </a:r>
          </a:p>
          <a:p>
            <a:r>
              <a:rPr lang="en-US" altLang="en-US" sz="1250" dirty="0"/>
              <a:t>	SELECT </a:t>
            </a:r>
            <a:r>
              <a:rPr lang="en-US" altLang="en-US" sz="1250" dirty="0" err="1"/>
              <a:t>artist.artist_id</a:t>
            </a:r>
            <a:r>
              <a:rPr lang="en-US" altLang="en-US" sz="1250" dirty="0"/>
              <a:t> AS </a:t>
            </a:r>
            <a:r>
              <a:rPr lang="en-US" altLang="en-US" sz="1250" dirty="0" err="1"/>
              <a:t>artist_id</a:t>
            </a:r>
            <a:r>
              <a:rPr lang="en-US" altLang="en-US" sz="1250" dirty="0"/>
              <a:t>, artist.name AS </a:t>
            </a:r>
            <a:r>
              <a:rPr lang="en-US" altLang="en-US" sz="1250" dirty="0" err="1"/>
              <a:t>artist_name</a:t>
            </a:r>
            <a:r>
              <a:rPr lang="en-US" altLang="en-US" sz="1250" dirty="0"/>
              <a:t>, SUM(</a:t>
            </a:r>
            <a:r>
              <a:rPr lang="en-US" altLang="en-US" sz="1250" dirty="0" err="1"/>
              <a:t>invoice_line.unit_price</a:t>
            </a:r>
            <a:r>
              <a:rPr lang="en-US" altLang="en-US" sz="1250" dirty="0"/>
              <a:t>*</a:t>
            </a:r>
            <a:r>
              <a:rPr lang="en-US" altLang="en-US" sz="1250" dirty="0" err="1"/>
              <a:t>invoice_line.quantity</a:t>
            </a:r>
            <a:r>
              <a:rPr lang="en-US" altLang="en-US" sz="1250" dirty="0"/>
              <a:t>) AS </a:t>
            </a:r>
            <a:r>
              <a:rPr lang="en-US" altLang="en-US" sz="1250" dirty="0" err="1"/>
              <a:t>total_sales</a:t>
            </a:r>
            <a:endParaRPr lang="en-US" altLang="en-US" sz="1250" dirty="0"/>
          </a:p>
          <a:p>
            <a:r>
              <a:rPr lang="en-US" altLang="en-US" sz="1250" dirty="0"/>
              <a:t>	FROM </a:t>
            </a:r>
            <a:r>
              <a:rPr lang="en-US" altLang="en-US" sz="1250" dirty="0" err="1"/>
              <a:t>invoice_line</a:t>
            </a:r>
            <a:endParaRPr lang="en-US" altLang="en-US" sz="1250" dirty="0"/>
          </a:p>
          <a:p>
            <a:r>
              <a:rPr lang="en-US" altLang="en-US" sz="1250" dirty="0"/>
              <a:t>	JOIN track ON </a:t>
            </a:r>
            <a:r>
              <a:rPr lang="en-US" altLang="en-US" sz="1250" dirty="0" err="1"/>
              <a:t>track.track_id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invoice_line.track_id</a:t>
            </a:r>
            <a:endParaRPr lang="en-US" altLang="en-US" sz="1250" dirty="0"/>
          </a:p>
          <a:p>
            <a:r>
              <a:rPr lang="en-US" altLang="en-US" sz="1250" dirty="0"/>
              <a:t>	JOIN album ON </a:t>
            </a:r>
            <a:r>
              <a:rPr lang="en-US" altLang="en-US" sz="1250" dirty="0" err="1"/>
              <a:t>album.album_id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track.album_id</a:t>
            </a:r>
            <a:endParaRPr lang="en-US" altLang="en-US" sz="1250" dirty="0"/>
          </a:p>
          <a:p>
            <a:r>
              <a:rPr lang="en-US" altLang="en-US" sz="1250" dirty="0"/>
              <a:t>	JOIN artist ON </a:t>
            </a:r>
            <a:r>
              <a:rPr lang="en-US" altLang="en-US" sz="1250" dirty="0" err="1"/>
              <a:t>artist.artist_id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album.artist_id</a:t>
            </a:r>
            <a:endParaRPr lang="en-US" altLang="en-US" sz="1250" dirty="0"/>
          </a:p>
          <a:p>
            <a:r>
              <a:rPr lang="en-US" altLang="en-US" sz="1250" dirty="0"/>
              <a:t>	GROUP BY 1</a:t>
            </a:r>
          </a:p>
          <a:p>
            <a:r>
              <a:rPr lang="en-US" altLang="en-US" sz="1250" dirty="0"/>
              <a:t>	ORDER BY 3 DESC</a:t>
            </a:r>
          </a:p>
          <a:p>
            <a:r>
              <a:rPr lang="en-US" altLang="en-US" sz="1250" dirty="0"/>
              <a:t>	LIMIT 1</a:t>
            </a:r>
          </a:p>
          <a:p>
            <a:r>
              <a:rPr lang="en-US" altLang="en-US" sz="1250" dirty="0"/>
              <a:t>)</a:t>
            </a:r>
          </a:p>
          <a:p>
            <a:r>
              <a:rPr lang="en-US" altLang="en-US" sz="1250" dirty="0"/>
              <a:t>SELECT </a:t>
            </a:r>
            <a:r>
              <a:rPr lang="en-US" altLang="en-US" sz="1250" dirty="0" err="1"/>
              <a:t>c.customer_id</a:t>
            </a:r>
            <a:r>
              <a:rPr lang="en-US" altLang="en-US" sz="1250" dirty="0"/>
              <a:t>, </a:t>
            </a:r>
            <a:r>
              <a:rPr lang="en-US" altLang="en-US" sz="1250" dirty="0" err="1"/>
              <a:t>c.first_name</a:t>
            </a:r>
            <a:r>
              <a:rPr lang="en-US" altLang="en-US" sz="1250" dirty="0"/>
              <a:t>, </a:t>
            </a:r>
            <a:r>
              <a:rPr lang="en-US" altLang="en-US" sz="1250" dirty="0" err="1"/>
              <a:t>c.last_name</a:t>
            </a:r>
            <a:r>
              <a:rPr lang="en-US" altLang="en-US" sz="1250" dirty="0"/>
              <a:t>, </a:t>
            </a:r>
            <a:r>
              <a:rPr lang="en-US" altLang="en-US" sz="1250" dirty="0" err="1"/>
              <a:t>bsa.artist_name</a:t>
            </a:r>
            <a:r>
              <a:rPr lang="en-US" altLang="en-US" sz="1250" dirty="0"/>
              <a:t>, SUM(</a:t>
            </a:r>
            <a:r>
              <a:rPr lang="en-US" altLang="en-US" sz="1250" dirty="0" err="1"/>
              <a:t>il.unit_price</a:t>
            </a:r>
            <a:r>
              <a:rPr lang="en-US" altLang="en-US" sz="1250" dirty="0"/>
              <a:t>*</a:t>
            </a:r>
            <a:r>
              <a:rPr lang="en-US" altLang="en-US" sz="1250" dirty="0" err="1"/>
              <a:t>il.quantity</a:t>
            </a:r>
            <a:r>
              <a:rPr lang="en-US" altLang="en-US" sz="1250" dirty="0"/>
              <a:t>) AS </a:t>
            </a:r>
            <a:r>
              <a:rPr lang="en-US" altLang="en-US" sz="1250" dirty="0" err="1"/>
              <a:t>amount_spent</a:t>
            </a:r>
            <a:endParaRPr lang="en-US" altLang="en-US" sz="1250" dirty="0"/>
          </a:p>
          <a:p>
            <a:r>
              <a:rPr lang="en-US" altLang="en-US" sz="1250" dirty="0"/>
              <a:t>FROM invoice </a:t>
            </a:r>
            <a:r>
              <a:rPr lang="en-US" altLang="en-US" sz="1250" dirty="0" err="1"/>
              <a:t>i</a:t>
            </a:r>
            <a:endParaRPr lang="en-US" altLang="en-US" sz="1250" dirty="0"/>
          </a:p>
          <a:p>
            <a:r>
              <a:rPr lang="en-US" altLang="en-US" sz="1250" dirty="0"/>
              <a:t>JOIN customer c ON </a:t>
            </a:r>
            <a:r>
              <a:rPr lang="en-US" altLang="en-US" sz="1250" dirty="0" err="1"/>
              <a:t>c.customer_id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i.customer_id</a:t>
            </a:r>
            <a:endParaRPr lang="en-US" altLang="en-US" sz="1250" dirty="0"/>
          </a:p>
          <a:p>
            <a:r>
              <a:rPr lang="en-US" altLang="en-US" sz="1250" dirty="0"/>
              <a:t>JOIN </a:t>
            </a:r>
            <a:r>
              <a:rPr lang="en-US" altLang="en-US" sz="1250" dirty="0" err="1"/>
              <a:t>invoice_line</a:t>
            </a:r>
            <a:r>
              <a:rPr lang="en-US" altLang="en-US" sz="1250" dirty="0"/>
              <a:t> il ON </a:t>
            </a:r>
            <a:r>
              <a:rPr lang="en-US" altLang="en-US" sz="1250" dirty="0" err="1"/>
              <a:t>il.invoice_id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i.invoice_id</a:t>
            </a:r>
            <a:endParaRPr lang="en-US" altLang="en-US" sz="1250" dirty="0"/>
          </a:p>
          <a:p>
            <a:r>
              <a:rPr lang="en-US" altLang="en-US" sz="1250" dirty="0"/>
              <a:t>JOIN track t ON </a:t>
            </a:r>
            <a:r>
              <a:rPr lang="en-US" altLang="en-US" sz="1250" dirty="0" err="1"/>
              <a:t>t.track_id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il.track_id</a:t>
            </a:r>
            <a:endParaRPr lang="en-US" altLang="en-US" sz="1250" dirty="0"/>
          </a:p>
          <a:p>
            <a:r>
              <a:rPr lang="en-US" altLang="en-US" sz="1250" dirty="0"/>
              <a:t>JOIN album </a:t>
            </a:r>
            <a:r>
              <a:rPr lang="en-US" altLang="en-US" sz="1250" dirty="0" err="1"/>
              <a:t>alb</a:t>
            </a:r>
            <a:r>
              <a:rPr lang="en-US" altLang="en-US" sz="1250" dirty="0"/>
              <a:t> ON </a:t>
            </a:r>
            <a:r>
              <a:rPr lang="en-US" altLang="en-US" sz="1250" dirty="0" err="1"/>
              <a:t>alb.album_id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t.album_id</a:t>
            </a:r>
            <a:endParaRPr lang="en-US" altLang="en-US" sz="1250" dirty="0"/>
          </a:p>
          <a:p>
            <a:r>
              <a:rPr lang="en-US" altLang="en-US" sz="1250" dirty="0"/>
              <a:t>JOIN </a:t>
            </a:r>
            <a:r>
              <a:rPr lang="en-US" altLang="en-US" sz="1250" dirty="0" err="1"/>
              <a:t>best_selling_artist</a:t>
            </a:r>
            <a:r>
              <a:rPr lang="en-US" altLang="en-US" sz="1250" dirty="0"/>
              <a:t> </a:t>
            </a:r>
            <a:r>
              <a:rPr lang="en-US" altLang="en-US" sz="1250" dirty="0" err="1"/>
              <a:t>bsa</a:t>
            </a:r>
            <a:r>
              <a:rPr lang="en-US" altLang="en-US" sz="1250" dirty="0"/>
              <a:t> ON </a:t>
            </a:r>
            <a:r>
              <a:rPr lang="en-US" altLang="en-US" sz="1250" dirty="0" err="1"/>
              <a:t>bsa.artist_id</a:t>
            </a:r>
            <a:r>
              <a:rPr lang="en-US" altLang="en-US" sz="1250" dirty="0"/>
              <a:t> = </a:t>
            </a:r>
            <a:r>
              <a:rPr lang="en-US" altLang="en-US" sz="1250" dirty="0" err="1"/>
              <a:t>alb.artist_id</a:t>
            </a:r>
            <a:endParaRPr lang="en-US" altLang="en-US" sz="1250" dirty="0"/>
          </a:p>
          <a:p>
            <a:r>
              <a:rPr lang="en-US" altLang="en-US" sz="1250" dirty="0"/>
              <a:t>GROUP BY 1,2,3,4</a:t>
            </a:r>
          </a:p>
          <a:p>
            <a:r>
              <a:rPr lang="en-US" altLang="en-US" sz="1250" dirty="0"/>
              <a:t>ORDER BY 5 DESC;</a:t>
            </a:r>
          </a:p>
          <a:p>
            <a:endParaRPr lang="en-IN" alt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CB6A64-9DB2-91B1-539E-E4CB544DAE5F}"/>
              </a:ext>
            </a:extLst>
          </p:cNvPr>
          <p:cNvSpPr/>
          <p:nvPr/>
        </p:nvSpPr>
        <p:spPr>
          <a:xfrm>
            <a:off x="35496" y="1124744"/>
            <a:ext cx="6624736" cy="117698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 Find how much amount spent by each customer on an artist.</a:t>
            </a:r>
          </a:p>
          <a:p>
            <a:pPr algn="ctr"/>
            <a:r>
              <a:rPr lang="en-US" dirty="0"/>
              <a:t>Write a query to return the customer name, article, and total spent.</a:t>
            </a:r>
          </a:p>
        </p:txBody>
      </p:sp>
    </p:spTree>
    <p:extLst>
      <p:ext uri="{BB962C8B-B14F-4D97-AF65-F5344CB8AC3E}">
        <p14:creationId xmlns:p14="http://schemas.microsoft.com/office/powerpoint/2010/main" val="2722181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3DDB53-9549-52E0-64DD-E18B9B1D9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39" y="1988840"/>
            <a:ext cx="7864522" cy="325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97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D8B4AB-1A2D-A6DD-9B03-5E2E5906C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024" y="2780928"/>
            <a:ext cx="8604448" cy="4032448"/>
          </a:xfrm>
        </p:spPr>
        <p:txBody>
          <a:bodyPr>
            <a:noAutofit/>
          </a:bodyPr>
          <a:lstStyle/>
          <a:p>
            <a:r>
              <a:rPr lang="en-IN" altLang="en-US" dirty="0"/>
              <a:t>WITH </a:t>
            </a:r>
            <a:r>
              <a:rPr lang="en-IN" altLang="en-US" dirty="0" err="1"/>
              <a:t>popular_genre</a:t>
            </a:r>
            <a:r>
              <a:rPr lang="en-IN" altLang="en-US" dirty="0"/>
              <a:t> AS </a:t>
            </a:r>
          </a:p>
          <a:p>
            <a:r>
              <a:rPr lang="en-IN" altLang="en-US" dirty="0"/>
              <a:t>(</a:t>
            </a:r>
          </a:p>
          <a:p>
            <a:r>
              <a:rPr lang="en-IN" altLang="en-US" dirty="0"/>
              <a:t>    SELECT COUNT(</a:t>
            </a:r>
            <a:r>
              <a:rPr lang="en-IN" altLang="en-US" dirty="0" err="1"/>
              <a:t>invoice_line.quantity</a:t>
            </a:r>
            <a:r>
              <a:rPr lang="en-IN" altLang="en-US" dirty="0"/>
              <a:t>) AS purchases, </a:t>
            </a:r>
            <a:r>
              <a:rPr lang="en-IN" altLang="en-US" dirty="0" err="1"/>
              <a:t>customer.country</a:t>
            </a:r>
            <a:r>
              <a:rPr lang="en-IN" altLang="en-US" dirty="0"/>
              <a:t>, genre.name, </a:t>
            </a:r>
            <a:r>
              <a:rPr lang="en-IN" altLang="en-US" dirty="0" err="1"/>
              <a:t>genre.genre_id</a:t>
            </a:r>
            <a:r>
              <a:rPr lang="en-IN" altLang="en-US" dirty="0"/>
              <a:t>, </a:t>
            </a:r>
          </a:p>
          <a:p>
            <a:r>
              <a:rPr lang="en-IN" altLang="en-US" dirty="0"/>
              <a:t>	ROW_NUMBER() OVER(PARTITION BY </a:t>
            </a:r>
            <a:r>
              <a:rPr lang="en-IN" altLang="en-US" dirty="0" err="1"/>
              <a:t>customer.country</a:t>
            </a:r>
            <a:r>
              <a:rPr lang="en-IN" altLang="en-US" dirty="0"/>
              <a:t> ORDER BY COUNT(</a:t>
            </a:r>
            <a:r>
              <a:rPr lang="en-IN" altLang="en-US" dirty="0" err="1"/>
              <a:t>invoice_line.quantity</a:t>
            </a:r>
            <a:r>
              <a:rPr lang="en-IN" altLang="en-US" dirty="0"/>
              <a:t>) DESC) AS </a:t>
            </a:r>
            <a:r>
              <a:rPr lang="en-IN" altLang="en-US" dirty="0" err="1"/>
              <a:t>RowNo</a:t>
            </a:r>
            <a:r>
              <a:rPr lang="en-IN" altLang="en-US" dirty="0"/>
              <a:t> </a:t>
            </a:r>
          </a:p>
          <a:p>
            <a:r>
              <a:rPr lang="en-IN" altLang="en-US" dirty="0"/>
              <a:t>    FROM </a:t>
            </a:r>
            <a:r>
              <a:rPr lang="en-IN" altLang="en-US" dirty="0" err="1"/>
              <a:t>invoice_line</a:t>
            </a:r>
            <a:r>
              <a:rPr lang="en-IN" altLang="en-US" dirty="0"/>
              <a:t> </a:t>
            </a:r>
          </a:p>
          <a:p>
            <a:r>
              <a:rPr lang="en-IN" altLang="en-US" dirty="0"/>
              <a:t>	JOIN invoice ON </a:t>
            </a:r>
            <a:r>
              <a:rPr lang="en-IN" altLang="en-US" dirty="0" err="1"/>
              <a:t>invoice.invoice_id</a:t>
            </a:r>
            <a:r>
              <a:rPr lang="en-IN" altLang="en-US" dirty="0"/>
              <a:t> = </a:t>
            </a:r>
            <a:r>
              <a:rPr lang="en-IN" altLang="en-US" dirty="0" err="1"/>
              <a:t>invoice_line.invoice_id</a:t>
            </a:r>
            <a:endParaRPr lang="en-IN" altLang="en-US" dirty="0"/>
          </a:p>
          <a:p>
            <a:r>
              <a:rPr lang="en-IN" altLang="en-US" dirty="0"/>
              <a:t>	JOIN customer ON </a:t>
            </a:r>
            <a:r>
              <a:rPr lang="en-IN" altLang="en-US" dirty="0" err="1"/>
              <a:t>customer.customer_id</a:t>
            </a:r>
            <a:r>
              <a:rPr lang="en-IN" altLang="en-US" dirty="0"/>
              <a:t> = </a:t>
            </a:r>
            <a:r>
              <a:rPr lang="en-IN" altLang="en-US" dirty="0" err="1"/>
              <a:t>invoice.customer_id</a:t>
            </a:r>
            <a:endParaRPr lang="en-IN" altLang="en-US" dirty="0"/>
          </a:p>
          <a:p>
            <a:r>
              <a:rPr lang="en-IN" altLang="en-US" dirty="0"/>
              <a:t>	JOIN track ON </a:t>
            </a:r>
            <a:r>
              <a:rPr lang="en-IN" altLang="en-US" dirty="0" err="1"/>
              <a:t>track.track_id</a:t>
            </a:r>
            <a:r>
              <a:rPr lang="en-IN" altLang="en-US" dirty="0"/>
              <a:t> = </a:t>
            </a:r>
            <a:r>
              <a:rPr lang="en-IN" altLang="en-US" dirty="0" err="1"/>
              <a:t>invoice_line.track_id</a:t>
            </a:r>
            <a:endParaRPr lang="en-IN" altLang="en-US" dirty="0"/>
          </a:p>
          <a:p>
            <a:r>
              <a:rPr lang="en-IN" altLang="en-US" dirty="0"/>
              <a:t>	JOIN genre ON </a:t>
            </a:r>
            <a:r>
              <a:rPr lang="en-IN" altLang="en-US" dirty="0" err="1"/>
              <a:t>genre.genre_id</a:t>
            </a:r>
            <a:r>
              <a:rPr lang="en-IN" altLang="en-US" dirty="0"/>
              <a:t> = </a:t>
            </a:r>
            <a:r>
              <a:rPr lang="en-IN" altLang="en-US" dirty="0" err="1"/>
              <a:t>track.genre_id</a:t>
            </a:r>
            <a:endParaRPr lang="en-IN" altLang="en-US" dirty="0"/>
          </a:p>
          <a:p>
            <a:r>
              <a:rPr lang="en-IN" altLang="en-US" dirty="0"/>
              <a:t>	GROUP BY 2,3,4</a:t>
            </a:r>
          </a:p>
          <a:p>
            <a:r>
              <a:rPr lang="en-IN" altLang="en-US" dirty="0"/>
              <a:t>	ORDER BY 2 ASC, 1 DESC</a:t>
            </a:r>
          </a:p>
          <a:p>
            <a:r>
              <a:rPr lang="en-IN" altLang="en-US" dirty="0"/>
              <a:t>)</a:t>
            </a:r>
          </a:p>
          <a:p>
            <a:r>
              <a:rPr lang="en-IN" altLang="en-US" dirty="0"/>
              <a:t>SELECT * FROM </a:t>
            </a:r>
            <a:r>
              <a:rPr lang="en-IN" altLang="en-US" dirty="0" err="1"/>
              <a:t>popular_genre</a:t>
            </a:r>
            <a:r>
              <a:rPr lang="en-IN" altLang="en-US" dirty="0"/>
              <a:t> WHERE </a:t>
            </a:r>
            <a:r>
              <a:rPr lang="en-IN" altLang="en-US" dirty="0" err="1"/>
              <a:t>RowNo</a:t>
            </a:r>
            <a:r>
              <a:rPr lang="en-IN" altLang="en-US" dirty="0"/>
              <a:t> &lt;= 1</a:t>
            </a:r>
          </a:p>
          <a:p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9851144-B5BC-428B-8796-CA332AC89699}"/>
              </a:ext>
            </a:extLst>
          </p:cNvPr>
          <p:cNvSpPr/>
          <p:nvPr/>
        </p:nvSpPr>
        <p:spPr>
          <a:xfrm>
            <a:off x="107504" y="1124744"/>
            <a:ext cx="8712968" cy="165618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Q2: We want to find out the most popular music Genre for each country. We determine</a:t>
            </a:r>
          </a:p>
          <a:p>
            <a:pPr algn="ctr"/>
            <a:r>
              <a:rPr lang="en-US" dirty="0"/>
              <a:t> the most popular genre as the genre </a:t>
            </a:r>
          </a:p>
          <a:p>
            <a:pPr algn="ctr"/>
            <a:r>
              <a:rPr lang="en-US" dirty="0"/>
              <a:t>with the highest amount of purchases. Write a query that returns each country along with the top Genre. For countries where </a:t>
            </a:r>
          </a:p>
          <a:p>
            <a:pPr algn="ctr"/>
            <a:r>
              <a:rPr lang="en-US" dirty="0"/>
              <a:t>the maximum number of purchases is shared return all Genres.</a:t>
            </a:r>
          </a:p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0276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0BA0E4-5EA4-02F0-66FC-C692C186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16832"/>
            <a:ext cx="6416596" cy="333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08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3716BA9-D54E-D108-A410-ECC5B89C8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024" y="2780928"/>
            <a:ext cx="9108504" cy="3456384"/>
          </a:xfrm>
        </p:spPr>
        <p:txBody>
          <a:bodyPr>
            <a:noAutofit/>
          </a:bodyPr>
          <a:lstStyle/>
          <a:p>
            <a:r>
              <a:rPr lang="en-US" altLang="en-US" dirty="0"/>
              <a:t>WITH </a:t>
            </a:r>
            <a:r>
              <a:rPr lang="en-US" altLang="en-US" dirty="0" err="1"/>
              <a:t>Customter_with_country</a:t>
            </a:r>
            <a:r>
              <a:rPr lang="en-US" altLang="en-US" dirty="0"/>
              <a:t> AS </a:t>
            </a:r>
          </a:p>
          <a:p>
            <a:r>
              <a:rPr lang="en-US" altLang="en-US" dirty="0"/>
              <a:t>(</a:t>
            </a:r>
          </a:p>
          <a:p>
            <a:r>
              <a:rPr lang="en-US" altLang="en-US" dirty="0"/>
              <a:t>	SELECT </a:t>
            </a:r>
            <a:r>
              <a:rPr lang="en-US" altLang="en-US" dirty="0" err="1"/>
              <a:t>customer.customer_id,first_name,last_name,billing_country,SUM</a:t>
            </a:r>
            <a:r>
              <a:rPr lang="en-US" altLang="en-US" dirty="0"/>
              <a:t>(total) AS </a:t>
            </a:r>
            <a:r>
              <a:rPr lang="en-US" altLang="en-US" dirty="0" err="1"/>
              <a:t>total_spending</a:t>
            </a:r>
            <a:r>
              <a:rPr lang="en-US" altLang="en-US" dirty="0"/>
              <a:t>,</a:t>
            </a:r>
          </a:p>
          <a:p>
            <a:r>
              <a:rPr lang="en-US" altLang="en-US" dirty="0"/>
              <a:t>	    ROW_NUMBER() OVER(PARTITION BY </a:t>
            </a:r>
            <a:r>
              <a:rPr lang="en-US" altLang="en-US" dirty="0" err="1"/>
              <a:t>billing_country</a:t>
            </a:r>
            <a:r>
              <a:rPr lang="en-US" altLang="en-US" dirty="0"/>
              <a:t> ORDER BY SUM(total) DESC) AS </a:t>
            </a:r>
            <a:r>
              <a:rPr lang="en-US" altLang="en-US" dirty="0" err="1"/>
              <a:t>RowNo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		FROM invoice</a:t>
            </a:r>
          </a:p>
          <a:p>
            <a:r>
              <a:rPr lang="en-US" altLang="en-US" dirty="0"/>
              <a:t>		JOIN customer ON </a:t>
            </a:r>
            <a:r>
              <a:rPr lang="en-US" altLang="en-US" dirty="0" err="1"/>
              <a:t>customer.customer_id</a:t>
            </a:r>
            <a:r>
              <a:rPr lang="en-US" altLang="en-US" dirty="0"/>
              <a:t> = </a:t>
            </a:r>
            <a:r>
              <a:rPr lang="en-US" altLang="en-US" dirty="0" err="1"/>
              <a:t>invoice.customer_id</a:t>
            </a:r>
            <a:endParaRPr lang="en-US" altLang="en-US" dirty="0"/>
          </a:p>
          <a:p>
            <a:r>
              <a:rPr lang="en-US" altLang="en-US" dirty="0"/>
              <a:t>		GROUP BY 1,2,3,4</a:t>
            </a:r>
          </a:p>
          <a:p>
            <a:r>
              <a:rPr lang="en-US" altLang="en-US" dirty="0"/>
              <a:t>		ORDER BY 4 ASC,5 DESC</a:t>
            </a:r>
          </a:p>
          <a:p>
            <a:r>
              <a:rPr lang="en-US" altLang="en-US" dirty="0"/>
              <a:t>)</a:t>
            </a:r>
          </a:p>
          <a:p>
            <a:r>
              <a:rPr lang="en-US" altLang="en-US" dirty="0"/>
              <a:t>SELECT * FROM </a:t>
            </a:r>
            <a:r>
              <a:rPr lang="en-US" altLang="en-US" dirty="0" err="1"/>
              <a:t>Customter_with_country</a:t>
            </a:r>
            <a:r>
              <a:rPr lang="en-US" altLang="en-US" dirty="0"/>
              <a:t> WHERE </a:t>
            </a:r>
            <a:r>
              <a:rPr lang="en-US" altLang="en-US" dirty="0" err="1"/>
              <a:t>RowNo</a:t>
            </a:r>
            <a:r>
              <a:rPr lang="en-US" altLang="en-US" dirty="0"/>
              <a:t> &lt;= 1</a:t>
            </a:r>
          </a:p>
          <a:p>
            <a:endParaRPr lang="en-IN" alt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1B1A40A-5981-3DCB-F6CE-E6C6FC3C449B}"/>
              </a:ext>
            </a:extLst>
          </p:cNvPr>
          <p:cNvSpPr/>
          <p:nvPr/>
        </p:nvSpPr>
        <p:spPr>
          <a:xfrm>
            <a:off x="323528" y="1124744"/>
            <a:ext cx="7560840" cy="165618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Q3: Write a query that determines the customer that has spent the most</a:t>
            </a:r>
          </a:p>
          <a:p>
            <a:pPr algn="ctr"/>
            <a:r>
              <a:rPr lang="en-US" dirty="0"/>
              <a:t> on music for each country. Write a query that returns </a:t>
            </a:r>
          </a:p>
          <a:p>
            <a:pPr algn="ctr"/>
            <a:r>
              <a:rPr lang="en-US" dirty="0"/>
              <a:t>the country along with the top customer and how much</a:t>
            </a:r>
          </a:p>
          <a:p>
            <a:pPr algn="ctr"/>
            <a:r>
              <a:rPr lang="en-US" dirty="0"/>
              <a:t> they spent. For countries where the top amount spent is </a:t>
            </a:r>
          </a:p>
          <a:p>
            <a:pPr algn="ctr"/>
            <a:r>
              <a:rPr lang="en-US" dirty="0"/>
              <a:t>shared, provide all customers who spent this amount</a:t>
            </a:r>
          </a:p>
        </p:txBody>
      </p:sp>
    </p:spTree>
    <p:extLst>
      <p:ext uri="{BB962C8B-B14F-4D97-AF65-F5344CB8AC3E}">
        <p14:creationId xmlns:p14="http://schemas.microsoft.com/office/powerpoint/2010/main" val="2653219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479630-E989-913C-F065-57D0AC079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61" y="1752454"/>
            <a:ext cx="8512278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699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1966FF-4073-CCCE-C6B6-62649EBF28F0}"/>
              </a:ext>
            </a:extLst>
          </p:cNvPr>
          <p:cNvSpPr txBox="1"/>
          <p:nvPr/>
        </p:nvSpPr>
        <p:spPr>
          <a:xfrm>
            <a:off x="107504" y="1628800"/>
            <a:ext cx="90364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Brief Overview of the Music Store Database:</a:t>
            </a:r>
          </a:p>
          <a:p>
            <a:pPr algn="l"/>
            <a:endParaRPr lang="en-US" b="1" i="0" dirty="0">
              <a:solidFill>
                <a:srgbClr val="ECECEC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Comprehensive relational database designed for an online music store.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Stores customer data, sales transactions, inventory details, and artist information.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Facilitates efficient sales tracking, customer management, and inventory control.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Use of PostgreSQL and PgAdmin4:</a:t>
            </a:r>
          </a:p>
          <a:p>
            <a:pPr algn="l"/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PostgreSQL: Open-source, highly customizable RDBMS with ACID compliance.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PgAdmin4: GUI tool for database management, query execution, and performance monitoring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Importance of Data Analysis in Decision-Making:</a:t>
            </a:r>
          </a:p>
          <a:p>
            <a:pPr algn="l"/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Drives strategic decisions by providing insights into customer behavior and market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Enables informed choices based on evidence and quantitative analysis.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Identifies patterns, correlations, and opportunities within the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Supports performance monitoring, goal setting, and process optimization.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F263B-B526-3864-638C-5C2F205E1AA3}"/>
              </a:ext>
            </a:extLst>
          </p:cNvPr>
          <p:cNvSpPr txBox="1"/>
          <p:nvPr/>
        </p:nvSpPr>
        <p:spPr>
          <a:xfrm>
            <a:off x="4247456" y="859359"/>
            <a:ext cx="48965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lgerian" panose="04020705040A02060702" pitchFamily="8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673296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66A044-7031-3141-795F-A79D04601A27}"/>
              </a:ext>
            </a:extLst>
          </p:cNvPr>
          <p:cNvSpPr txBox="1"/>
          <p:nvPr/>
        </p:nvSpPr>
        <p:spPr>
          <a:xfrm>
            <a:off x="-30941" y="1916832"/>
            <a:ext cx="871296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Top-selling items: The analysis revealed the best-selling music genres, best artists, albums and customers, top countries.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 Customer segmentation: By analyzing customer behavior, we identified different customer segments based on their purchase history, preferences, and spending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  Geographic trends: The analysis uncovered sales performance variations across different regions or countries.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i="0" dirty="0">
              <a:solidFill>
                <a:srgbClr val="ECECEC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Actionable Recommendations and Future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i="0" dirty="0">
              <a:solidFill>
                <a:srgbClr val="ECECEC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  Enhance inventory management: Utilize the findings on top-selling items to optimize inventory levels and ensure the availability of popular genres, artists, and albums.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ECECEC"/>
                </a:solidFill>
                <a:effectLst/>
                <a:latin typeface="+mj-lt"/>
              </a:rPr>
              <a:t> Continuously monitor and analyze data: Implement a robust data collection and analysis system to continuously monitor sales, customer</a:t>
            </a:r>
            <a:endParaRPr lang="en-IN" sz="2000" b="1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BE027A-3444-1BE1-6624-332EC9239BBD}"/>
              </a:ext>
            </a:extLst>
          </p:cNvPr>
          <p:cNvSpPr txBox="1"/>
          <p:nvPr/>
        </p:nvSpPr>
        <p:spPr>
          <a:xfrm>
            <a:off x="3995936" y="1085835"/>
            <a:ext cx="48965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i="0" dirty="0">
                <a:solidFill>
                  <a:srgbClr val="ECECEC"/>
                </a:solidFill>
                <a:effectLst/>
                <a:latin typeface="Algerian" panose="04020705040A02060702" pitchFamily="82" charset="0"/>
              </a:rPr>
              <a:t>CONCLUSION</a:t>
            </a:r>
            <a:endParaRPr lang="en-IN" sz="4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947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403648" y="3573016"/>
            <a:ext cx="5256584" cy="1321940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16175-D209-0A09-3B7A-5B7A53DAC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568" y="1268760"/>
            <a:ext cx="1592184" cy="432048"/>
          </a:xfrm>
        </p:spPr>
        <p:txBody>
          <a:bodyPr>
            <a:noAutofit/>
          </a:bodyPr>
          <a:lstStyle/>
          <a:p>
            <a:r>
              <a:rPr lang="en-IN" sz="2400" b="1" dirty="0">
                <a:latin typeface="Algerian" panose="04020705040A02060702" pitchFamily="82" charset="0"/>
              </a:rPr>
              <a:t>SCHEMA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19559BE-FA31-F88F-756A-297AC16D9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688" y="78218"/>
            <a:ext cx="7632848" cy="796908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Algerian" panose="04020705040A02060702" pitchFamily="82" charset="0"/>
              </a:rPr>
              <a:t>DATA OVERVIEM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A6494E-82A6-6B94-190F-6F42526104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700808"/>
            <a:ext cx="7632848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25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110EB-AA26-7A36-6266-A029D06AD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40" y="78218"/>
            <a:ext cx="7632848" cy="796908"/>
          </a:xfrm>
        </p:spPr>
        <p:txBody>
          <a:bodyPr/>
          <a:lstStyle/>
          <a:p>
            <a:r>
              <a:rPr lang="en-IN" altLang="en-US" sz="4000" dirty="0">
                <a:latin typeface="Algerian" panose="04020705040A02060702" pitchFamily="82" charset="0"/>
              </a:rPr>
              <a:t>Dataset</a:t>
            </a:r>
            <a:r>
              <a:rPr lang="en-IN" dirty="0"/>
              <a:t> </a:t>
            </a:r>
            <a:r>
              <a:rPr lang="en-IN" altLang="en-US" sz="4000" dirty="0">
                <a:latin typeface="Algerian" panose="04020705040A02060702" pitchFamily="82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F0ED3-0E23-59AB-62A4-F197A474F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268760"/>
            <a:ext cx="8856984" cy="5112568"/>
          </a:xfrm>
        </p:spPr>
        <p:txBody>
          <a:bodyPr>
            <a:normAutofit fontScale="92500" lnSpcReduction="20000"/>
          </a:bodyPr>
          <a:lstStyle/>
          <a:p>
            <a:endParaRPr lang="en-IN" dirty="0"/>
          </a:p>
          <a:p>
            <a:r>
              <a:rPr lang="en-IN" dirty="0"/>
              <a:t>11 interconnected tables: Artist, Album, Track, Invoice, Invoice Line, Customer, and Employee.</a:t>
            </a:r>
          </a:p>
          <a:p>
            <a:r>
              <a:rPr lang="en-IN" dirty="0"/>
              <a:t>Each table contains unique columns facilitating seamless connections.</a:t>
            </a:r>
          </a:p>
          <a:p>
            <a:endParaRPr lang="en-IN" dirty="0"/>
          </a:p>
          <a:p>
            <a:r>
              <a:rPr lang="en-IN" sz="2600" b="1" dirty="0">
                <a:latin typeface="Arial Black" panose="020B0A04020102020204" pitchFamily="34" charset="0"/>
              </a:rPr>
              <a:t>Unique Columns:</a:t>
            </a:r>
          </a:p>
          <a:p>
            <a:r>
              <a:rPr lang="en-IN" dirty="0"/>
              <a:t>Customer: </a:t>
            </a:r>
            <a:r>
              <a:rPr lang="en-IN" dirty="0" err="1"/>
              <a:t>customer_id</a:t>
            </a:r>
            <a:endParaRPr lang="en-IN" dirty="0"/>
          </a:p>
          <a:p>
            <a:r>
              <a:rPr lang="en-IN" dirty="0"/>
              <a:t>Invoice: </a:t>
            </a:r>
            <a:r>
              <a:rPr lang="en-IN" dirty="0" err="1"/>
              <a:t>invoice_id</a:t>
            </a:r>
            <a:endParaRPr lang="en-IN" dirty="0"/>
          </a:p>
          <a:p>
            <a:r>
              <a:rPr lang="en-IN" dirty="0"/>
              <a:t>Invoice Line: </a:t>
            </a:r>
            <a:r>
              <a:rPr lang="en-IN" dirty="0" err="1"/>
              <a:t>invoice_line_id</a:t>
            </a:r>
            <a:endParaRPr lang="en-IN" dirty="0"/>
          </a:p>
          <a:p>
            <a:r>
              <a:rPr lang="en-IN" dirty="0"/>
              <a:t>Track: </a:t>
            </a:r>
            <a:r>
              <a:rPr lang="en-IN" dirty="0" err="1"/>
              <a:t>track_id</a:t>
            </a:r>
            <a:r>
              <a:rPr lang="en-IN" dirty="0"/>
              <a:t>, </a:t>
            </a:r>
            <a:r>
              <a:rPr lang="en-IN" dirty="0" err="1"/>
              <a:t>album_id</a:t>
            </a:r>
            <a:r>
              <a:rPr lang="en-IN" dirty="0"/>
              <a:t>, </a:t>
            </a:r>
            <a:r>
              <a:rPr lang="en-IN" dirty="0" err="1"/>
              <a:t>genre_id</a:t>
            </a:r>
            <a:endParaRPr lang="en-IN" dirty="0"/>
          </a:p>
          <a:p>
            <a:r>
              <a:rPr lang="en-IN" dirty="0"/>
              <a:t>Album: </a:t>
            </a:r>
            <a:r>
              <a:rPr lang="en-IN" dirty="0" err="1"/>
              <a:t>album_id</a:t>
            </a:r>
            <a:endParaRPr lang="en-IN" dirty="0"/>
          </a:p>
          <a:p>
            <a:r>
              <a:rPr lang="en-IN" dirty="0"/>
              <a:t>Genre: </a:t>
            </a:r>
            <a:r>
              <a:rPr lang="en-IN" dirty="0" err="1"/>
              <a:t>genre_id</a:t>
            </a:r>
            <a:endParaRPr lang="en-IN" dirty="0"/>
          </a:p>
          <a:p>
            <a:r>
              <a:rPr lang="en-IN" dirty="0"/>
              <a:t>Artist: </a:t>
            </a:r>
            <a:r>
              <a:rPr lang="en-IN" dirty="0" err="1"/>
              <a:t>artist_id</a:t>
            </a:r>
            <a:endParaRPr lang="en-IN" dirty="0"/>
          </a:p>
          <a:p>
            <a:r>
              <a:rPr lang="en-IN" dirty="0"/>
              <a:t>Employee: </a:t>
            </a:r>
            <a:r>
              <a:rPr lang="en-IN" dirty="0" err="1"/>
              <a:t>employee_id</a:t>
            </a:r>
            <a:endParaRPr lang="en-IN" dirty="0"/>
          </a:p>
          <a:p>
            <a:endParaRPr lang="en-IN" dirty="0"/>
          </a:p>
          <a:p>
            <a:r>
              <a:rPr lang="en-IN" sz="2600" b="1" dirty="0">
                <a:latin typeface="Arial Black" panose="020B0A04020102020204" pitchFamily="34" charset="0"/>
              </a:rPr>
              <a:t>Relationships:</a:t>
            </a:r>
          </a:p>
          <a:p>
            <a:r>
              <a:rPr lang="en-IN" dirty="0"/>
              <a:t>Customer → Invoice: </a:t>
            </a:r>
            <a:r>
              <a:rPr lang="en-IN" dirty="0" err="1"/>
              <a:t>customer_id</a:t>
            </a:r>
            <a:endParaRPr lang="en-IN" dirty="0"/>
          </a:p>
          <a:p>
            <a:r>
              <a:rPr lang="en-IN" dirty="0"/>
              <a:t>Invoice → Invoice Line: </a:t>
            </a:r>
            <a:r>
              <a:rPr lang="en-IN" dirty="0" err="1"/>
              <a:t>invoice_id</a:t>
            </a:r>
            <a:endParaRPr lang="en-IN" dirty="0"/>
          </a:p>
          <a:p>
            <a:r>
              <a:rPr lang="en-IN" dirty="0"/>
              <a:t>Track → Album: </a:t>
            </a:r>
            <a:r>
              <a:rPr lang="en-IN" dirty="0" err="1"/>
              <a:t>album_id</a:t>
            </a:r>
            <a:endParaRPr lang="en-IN" dirty="0"/>
          </a:p>
          <a:p>
            <a:r>
              <a:rPr lang="en-IN" dirty="0"/>
              <a:t>Track → Genre: </a:t>
            </a:r>
            <a:r>
              <a:rPr lang="en-IN" dirty="0" err="1"/>
              <a:t>genre_id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1378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539552" y="2132856"/>
            <a:ext cx="316835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u="sng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PROJECT</a:t>
            </a: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 </a:t>
            </a:r>
            <a:r>
              <a:rPr kumimoji="1" lang="en-US" altLang="ko-KR" sz="3200" b="1" u="sng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PHASES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539552" y="2852936"/>
            <a:ext cx="4896544" cy="302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2800" b="1" dirty="0">
                <a:solidFill>
                  <a:srgbClr val="FF0000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굴림" pitchFamily="50" charset="-127"/>
              </a:rPr>
              <a:t>PHASES 1(EASY)</a:t>
            </a:r>
          </a:p>
          <a:p>
            <a:pPr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>
                <a:solidFill>
                  <a:srgbClr val="FF0000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굴림" pitchFamily="50" charset="-127"/>
              </a:rPr>
              <a:t>PHASES – 2(MODERATE)</a:t>
            </a:r>
          </a:p>
          <a:p>
            <a:pPr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>
                <a:solidFill>
                  <a:srgbClr val="FF0000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굴림" pitchFamily="50" charset="-127"/>
              </a:rPr>
              <a:t>PHASES – 3 (HARD)</a:t>
            </a:r>
          </a:p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()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68144" y="78218"/>
            <a:ext cx="3024336" cy="796908"/>
          </a:xfrm>
        </p:spPr>
        <p:txBody>
          <a:bodyPr/>
          <a:lstStyle/>
          <a:p>
            <a:r>
              <a:rPr lang="en-IN" altLang="ko-KR" dirty="0"/>
              <a:t>PHASE -1  LET’S GO 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95536" y="2204864"/>
            <a:ext cx="4032448" cy="1440160"/>
          </a:xfrm>
        </p:spPr>
        <p:txBody>
          <a:bodyPr>
            <a:noAutofit/>
          </a:bodyPr>
          <a:lstStyle/>
          <a:p>
            <a:r>
              <a:rPr lang="en-US" altLang="ko-KR" sz="2000" dirty="0"/>
              <a:t>SELECT * FROM employee</a:t>
            </a:r>
          </a:p>
          <a:p>
            <a:r>
              <a:rPr lang="en-US" altLang="ko-KR" sz="2000" dirty="0"/>
              <a:t>ORDER BY levels DESC</a:t>
            </a:r>
          </a:p>
          <a:p>
            <a:r>
              <a:rPr lang="en-US" altLang="ko-KR" sz="2000" dirty="0"/>
              <a:t>LIMIT 1;</a:t>
            </a:r>
            <a:endParaRPr lang="ko-KR" altLang="en-US" sz="20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64BA1A-A6DE-7334-4706-72C452531329}"/>
              </a:ext>
            </a:extLst>
          </p:cNvPr>
          <p:cNvSpPr/>
          <p:nvPr/>
        </p:nvSpPr>
        <p:spPr>
          <a:xfrm>
            <a:off x="395536" y="1268760"/>
            <a:ext cx="5400600" cy="648072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 Who is the senior most employ based on job </a:t>
            </a:r>
            <a:r>
              <a:rPr lang="en-US" dirty="0" err="1"/>
              <a:t>Titel</a:t>
            </a:r>
            <a:r>
              <a:rPr lang="en-US" dirty="0"/>
              <a:t>?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1BB1D-D529-985F-42C2-8C4E36C8B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861048"/>
            <a:ext cx="7163421" cy="13869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3928-E9DB-AC0E-6A22-FFA9168BF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2323351"/>
            <a:ext cx="6768752" cy="1105649"/>
          </a:xfrm>
        </p:spPr>
        <p:txBody>
          <a:bodyPr>
            <a:normAutofit/>
          </a:bodyPr>
          <a:lstStyle/>
          <a:p>
            <a:r>
              <a:rPr lang="en-US" altLang="en-US" sz="2000" dirty="0"/>
              <a:t>SELECT COUNT(*) AS c, </a:t>
            </a:r>
            <a:r>
              <a:rPr lang="en-US" altLang="en-US" sz="2000" dirty="0" err="1"/>
              <a:t>billing_country</a:t>
            </a:r>
            <a:r>
              <a:rPr lang="en-US" altLang="en-US" sz="2000" dirty="0"/>
              <a:t> FROM invoice</a:t>
            </a:r>
          </a:p>
          <a:p>
            <a:r>
              <a:rPr lang="en-US" altLang="en-US" sz="2000" dirty="0"/>
              <a:t>GROUP BY  </a:t>
            </a:r>
            <a:r>
              <a:rPr lang="en-US" altLang="en-US" sz="2000" dirty="0" err="1"/>
              <a:t>billing_country</a:t>
            </a:r>
            <a:r>
              <a:rPr lang="en-US" altLang="en-US" sz="2000" dirty="0"/>
              <a:t> ORDER BY c DESC ;</a:t>
            </a:r>
            <a:endParaRPr lang="en-IN" altLang="en-US" sz="2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D00F734-F671-2567-61F1-A39AC6854B82}"/>
              </a:ext>
            </a:extLst>
          </p:cNvPr>
          <p:cNvSpPr/>
          <p:nvPr/>
        </p:nvSpPr>
        <p:spPr>
          <a:xfrm>
            <a:off x="395536" y="1268760"/>
            <a:ext cx="5616624" cy="648072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 Which countries have the most Invoices?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15FEE-DE2F-D7A8-4863-AB1C4FEFD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3501008"/>
            <a:ext cx="2644369" cy="28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62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4FBF14-AC92-FEB5-FBF4-F5C5B7AD7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2301730"/>
            <a:ext cx="3528392" cy="1105649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SELECT total FROM invoice</a:t>
            </a:r>
          </a:p>
          <a:p>
            <a:r>
              <a:rPr lang="en-US" altLang="en-US" sz="2000" dirty="0"/>
              <a:t>ORDER BY total DESC </a:t>
            </a:r>
          </a:p>
          <a:p>
            <a:r>
              <a:rPr lang="en-US" altLang="en-US" sz="2000" dirty="0"/>
              <a:t>LIMIT 3;</a:t>
            </a:r>
            <a:endParaRPr lang="en-IN" altLang="en-US" sz="20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E896463-0D17-3256-A58C-39D460ECD947}"/>
              </a:ext>
            </a:extLst>
          </p:cNvPr>
          <p:cNvSpPr/>
          <p:nvPr/>
        </p:nvSpPr>
        <p:spPr>
          <a:xfrm>
            <a:off x="395536" y="1268760"/>
            <a:ext cx="5616624" cy="648072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Q3 What are the top 3 values of the total invoice?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C1DA7-8135-112C-2815-CD566577E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3573016"/>
            <a:ext cx="2796782" cy="18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7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7AECD6-08B5-F2E3-42D8-C44455F0E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3405466"/>
            <a:ext cx="7776864" cy="1728192"/>
          </a:xfrm>
        </p:spPr>
        <p:txBody>
          <a:bodyPr>
            <a:noAutofit/>
          </a:bodyPr>
          <a:lstStyle/>
          <a:p>
            <a:r>
              <a:rPr lang="en-US" altLang="en-US" sz="1800" dirty="0"/>
              <a:t>SELECT SUM(total) AS </a:t>
            </a:r>
            <a:r>
              <a:rPr lang="en-US" altLang="en-US" sz="1800" dirty="0" err="1"/>
              <a:t>invoice_total,billing_city</a:t>
            </a:r>
            <a:endParaRPr lang="en-US" altLang="en-US" sz="1800" dirty="0"/>
          </a:p>
          <a:p>
            <a:r>
              <a:rPr lang="en-US" altLang="en-US" sz="1800" dirty="0"/>
              <a:t>FROM invoice</a:t>
            </a:r>
          </a:p>
          <a:p>
            <a:r>
              <a:rPr lang="en-US" altLang="en-US" sz="1800" dirty="0"/>
              <a:t>GROUPFROM BY </a:t>
            </a:r>
            <a:r>
              <a:rPr lang="en-US" altLang="en-US" sz="1800" dirty="0" err="1"/>
              <a:t>billing_city</a:t>
            </a:r>
            <a:r>
              <a:rPr lang="en-US" altLang="en-US" sz="1800" dirty="0"/>
              <a:t> </a:t>
            </a:r>
          </a:p>
          <a:p>
            <a:r>
              <a:rPr lang="en-US" altLang="en-US" sz="1800" dirty="0"/>
              <a:t>ORDER BY </a:t>
            </a:r>
            <a:r>
              <a:rPr lang="en-US" altLang="en-US" sz="1800" dirty="0" err="1"/>
              <a:t>invoice_total</a:t>
            </a:r>
            <a:r>
              <a:rPr lang="en-US" altLang="en-US" sz="1800" dirty="0"/>
              <a:t> DESC;</a:t>
            </a:r>
            <a:endParaRPr lang="en-IN" altLang="en-US" sz="1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9E4C1C-AA32-4EC3-7F2C-CBE74BDD0323}"/>
              </a:ext>
            </a:extLst>
          </p:cNvPr>
          <p:cNvSpPr/>
          <p:nvPr/>
        </p:nvSpPr>
        <p:spPr>
          <a:xfrm>
            <a:off x="395536" y="1268760"/>
            <a:ext cx="6912768" cy="187220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Q4 Which city has the best customers? We would like to throw a promotional Music Festival in the city where we made the most money.</a:t>
            </a:r>
          </a:p>
          <a:p>
            <a:pPr algn="ctr"/>
            <a:r>
              <a:rPr lang="en-US" dirty="0"/>
              <a:t>Write a query that returns one city that has the highest sum of invoice total. Return both the city name &amp; sum of all invoices total.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D61356-EE3B-5DAE-B0AB-224064646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420" y="3933056"/>
            <a:ext cx="3215919" cy="26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29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11098</TotalTime>
  <Words>1630</Words>
  <Application>Microsoft Office PowerPoint</Application>
  <PresentationFormat>On-screen Show (4:3)</PresentationFormat>
  <Paragraphs>172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 Light</vt:lpstr>
      <vt:lpstr>-apple-system</vt:lpstr>
      <vt:lpstr>맑은 고딕</vt:lpstr>
      <vt:lpstr>굴림체</vt:lpstr>
      <vt:lpstr>Algerian</vt:lpstr>
      <vt:lpstr>Söhne</vt:lpstr>
      <vt:lpstr>Arial Black</vt:lpstr>
      <vt:lpstr>Office 테마</vt:lpstr>
      <vt:lpstr>MUSIC STORE DATA ANALYSIS </vt:lpstr>
      <vt:lpstr>PowerPoint Presentation</vt:lpstr>
      <vt:lpstr>DATA OVERVIEM</vt:lpstr>
      <vt:lpstr>Dataset Overview</vt:lpstr>
      <vt:lpstr>PowerPoint Presentation</vt:lpstr>
      <vt:lpstr>PHASE -1  LET’S GO </vt:lpstr>
      <vt:lpstr>PowerPoint Presentation</vt:lpstr>
      <vt:lpstr>PowerPoint Presentation</vt:lpstr>
      <vt:lpstr>PowerPoint Presentation</vt:lpstr>
      <vt:lpstr>PowerPoint Presentation</vt:lpstr>
      <vt:lpstr>PHASE -2  LET’S GO </vt:lpstr>
      <vt:lpstr>PowerPoint Presentation</vt:lpstr>
      <vt:lpstr>PowerPoint Presentation</vt:lpstr>
      <vt:lpstr>PHASE -3  LET’S GO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ganesh karwa</cp:lastModifiedBy>
  <cp:revision>3</cp:revision>
  <dcterms:created xsi:type="dcterms:W3CDTF">2010-02-01T08:03:16Z</dcterms:created>
  <dcterms:modified xsi:type="dcterms:W3CDTF">2024-03-20T06:56:48Z</dcterms:modified>
  <cp:category>www.slidemembers.com</cp:category>
</cp:coreProperties>
</file>

<file path=docProps/thumbnail.jpeg>
</file>